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528" r:id="rId3"/>
    <p:sldId id="459" r:id="rId4"/>
    <p:sldId id="465" r:id="rId5"/>
    <p:sldId id="576" r:id="rId6"/>
    <p:sldId id="543" r:id="rId7"/>
    <p:sldId id="544" r:id="rId8"/>
    <p:sldId id="545" r:id="rId9"/>
    <p:sldId id="546" r:id="rId10"/>
    <p:sldId id="547" r:id="rId11"/>
    <p:sldId id="548" r:id="rId12"/>
    <p:sldId id="561" r:id="rId13"/>
    <p:sldId id="560" r:id="rId14"/>
    <p:sldId id="549" r:id="rId15"/>
    <p:sldId id="550" r:id="rId16"/>
    <p:sldId id="551" r:id="rId17"/>
    <p:sldId id="559" r:id="rId18"/>
    <p:sldId id="552" r:id="rId19"/>
    <p:sldId id="562" r:id="rId20"/>
    <p:sldId id="553" r:id="rId21"/>
    <p:sldId id="563" r:id="rId22"/>
    <p:sldId id="557" r:id="rId23"/>
    <p:sldId id="558" r:id="rId24"/>
    <p:sldId id="564" r:id="rId25"/>
    <p:sldId id="565" r:id="rId26"/>
    <p:sldId id="566" r:id="rId27"/>
    <p:sldId id="567" r:id="rId28"/>
    <p:sldId id="569" r:id="rId29"/>
    <p:sldId id="570" r:id="rId30"/>
    <p:sldId id="571" r:id="rId31"/>
    <p:sldId id="568" r:id="rId32"/>
    <p:sldId id="572" r:id="rId33"/>
    <p:sldId id="540" r:id="rId34"/>
    <p:sldId id="573" r:id="rId35"/>
    <p:sldId id="575" r:id="rId36"/>
    <p:sldId id="54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4EE"/>
    <a:srgbClr val="CAD040"/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997" autoAdjust="0"/>
    <p:restoredTop sz="76067" autoAdjust="0"/>
  </p:normalViewPr>
  <p:slideViewPr>
    <p:cSldViewPr snapToGrid="0" snapToObjects="1">
      <p:cViewPr varScale="1">
        <p:scale>
          <a:sx n="85" d="100"/>
          <a:sy n="85" d="100"/>
        </p:scale>
        <p:origin x="592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5/2/22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5/2/22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26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text copy.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496" y="2046151"/>
            <a:ext cx="5216535" cy="1858337"/>
          </a:xfrm>
        </p:spPr>
        <p:txBody>
          <a:bodyPr>
            <a:normAutofit/>
          </a:bodyPr>
          <a:lstStyle/>
          <a:p>
            <a:r>
              <a:rPr lang="en-US" dirty="0"/>
              <a:t>CS 295A/395D: 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2706" y="2280062"/>
            <a:ext cx="4393872" cy="2215967"/>
          </a:xfrm>
        </p:spPr>
        <p:txBody>
          <a:bodyPr>
            <a:normAutofit/>
          </a:bodyPr>
          <a:lstStyle/>
          <a:p>
            <a:r>
              <a:rPr lang="en-US" b="1" dirty="0"/>
              <a:t>More MDPs</a:t>
            </a:r>
          </a:p>
          <a:p>
            <a:r>
              <a:rPr lang="en-US" dirty="0"/>
              <a:t>Prof. Emma </a:t>
            </a:r>
            <a:r>
              <a:rPr lang="en-US" dirty="0" err="1"/>
              <a:t>Tosch</a:t>
            </a:r>
            <a:endParaRPr lang="en-US" dirty="0"/>
          </a:p>
          <a:p>
            <a:r>
              <a:rPr lang="en-US" dirty="0"/>
              <a:t>27 April 2022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Explosion 2 43">
            <a:extLst>
              <a:ext uri="{FF2B5EF4-FFF2-40B4-BE49-F238E27FC236}">
                <a16:creationId xmlns:a16="http://schemas.microsoft.com/office/drawing/2014/main" id="{D0DCCA66-B471-0FD3-EC18-45B046E88B92}"/>
              </a:ext>
            </a:extLst>
          </p:cNvPr>
          <p:cNvSpPr/>
          <p:nvPr/>
        </p:nvSpPr>
        <p:spPr>
          <a:xfrm>
            <a:off x="8894699" y="1788244"/>
            <a:ext cx="3297301" cy="3687732"/>
          </a:xfrm>
          <a:prstGeom prst="irregularSeal2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Now: taking a1 in s1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as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Actions: Orange (a1), Blue (a2)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P(s1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P(s2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P(s3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P(s4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P(s5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P(s6 | s2, a1) = 0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  <p:sp>
        <p:nvSpPr>
          <p:cNvPr id="5" name="Explosion 2 4">
            <a:extLst>
              <a:ext uri="{FF2B5EF4-FFF2-40B4-BE49-F238E27FC236}">
                <a16:creationId xmlns:a16="http://schemas.microsoft.com/office/drawing/2014/main" id="{89DC5898-E617-7FFD-F36B-FEDD7420EB6F}"/>
              </a:ext>
            </a:extLst>
          </p:cNvPr>
          <p:cNvSpPr/>
          <p:nvPr/>
        </p:nvSpPr>
        <p:spPr>
          <a:xfrm>
            <a:off x="2963499" y="1941863"/>
            <a:ext cx="4685442" cy="4202503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Not a valid probability distribution!</a:t>
            </a:r>
          </a:p>
        </p:txBody>
      </p:sp>
    </p:spTree>
    <p:extLst>
      <p:ext uri="{BB962C8B-B14F-4D97-AF65-F5344CB8AC3E}">
        <p14:creationId xmlns:p14="http://schemas.microsoft.com/office/powerpoint/2010/main" val="1785057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as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Actions: Orange (a1), Blue (a2)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P(s1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P(s2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P(s3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P(s4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P(s5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P(s6 | s2, a1) = 0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  <p:sp>
        <p:nvSpPr>
          <p:cNvPr id="5" name="Explosion 2 4">
            <a:extLst>
              <a:ext uri="{FF2B5EF4-FFF2-40B4-BE49-F238E27FC236}">
                <a16:creationId xmlns:a16="http://schemas.microsoft.com/office/drawing/2014/main" id="{89DC5898-E617-7FFD-F36B-FEDD7420EB6F}"/>
              </a:ext>
            </a:extLst>
          </p:cNvPr>
          <p:cNvSpPr/>
          <p:nvPr/>
        </p:nvSpPr>
        <p:spPr>
          <a:xfrm>
            <a:off x="7565887" y="2168317"/>
            <a:ext cx="5448364" cy="4689683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Illustrates difference between event space vs. 0% event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AB4098-EDB5-7BFA-F624-49F769D72633}"/>
              </a:ext>
            </a:extLst>
          </p:cNvPr>
          <p:cNvCxnSpPr/>
          <p:nvPr/>
        </p:nvCxnSpPr>
        <p:spPr>
          <a:xfrm>
            <a:off x="573024" y="2285674"/>
            <a:ext cx="2233971" cy="3190302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56F3DF9-4ED3-1979-5A7E-C7B1E1951A77}"/>
              </a:ext>
            </a:extLst>
          </p:cNvPr>
          <p:cNvCxnSpPr>
            <a:cxnSpLocks/>
          </p:cNvCxnSpPr>
          <p:nvPr/>
        </p:nvCxnSpPr>
        <p:spPr>
          <a:xfrm flipH="1">
            <a:off x="570629" y="2437896"/>
            <a:ext cx="2216343" cy="2831311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65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as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Actions: Orange (a1), Blue (a2)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P(s1 | s2, a1) = 1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P(s2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P(s3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P(s4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P(s5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P(s6 | s2, a1) = 0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  <p:sp>
        <p:nvSpPr>
          <p:cNvPr id="5" name="Explosion 2 4">
            <a:extLst>
              <a:ext uri="{FF2B5EF4-FFF2-40B4-BE49-F238E27FC236}">
                <a16:creationId xmlns:a16="http://schemas.microsoft.com/office/drawing/2014/main" id="{89DC5898-E617-7FFD-F36B-FEDD7420EB6F}"/>
              </a:ext>
            </a:extLst>
          </p:cNvPr>
          <p:cNvSpPr/>
          <p:nvPr/>
        </p:nvSpPr>
        <p:spPr>
          <a:xfrm>
            <a:off x="7565887" y="2168317"/>
            <a:ext cx="5448364" cy="4689683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Could make up junk…why is this a bad idea?</a:t>
            </a:r>
          </a:p>
        </p:txBody>
      </p:sp>
    </p:spTree>
    <p:extLst>
      <p:ext uri="{BB962C8B-B14F-4D97-AF65-F5344CB8AC3E}">
        <p14:creationId xmlns:p14="http://schemas.microsoft.com/office/powerpoint/2010/main" val="290414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as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Actions: Orange (a1), Blue (a2)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P(s1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P(s2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P(s3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P(s4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P(s5 | s2,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P(s6 | s2, a1) = 0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  <p:sp>
        <p:nvSpPr>
          <p:cNvPr id="5" name="Explosion 2 4">
            <a:extLst>
              <a:ext uri="{FF2B5EF4-FFF2-40B4-BE49-F238E27FC236}">
                <a16:creationId xmlns:a16="http://schemas.microsoft.com/office/drawing/2014/main" id="{89DC5898-E617-7FFD-F36B-FEDD7420EB6F}"/>
              </a:ext>
            </a:extLst>
          </p:cNvPr>
          <p:cNvSpPr/>
          <p:nvPr/>
        </p:nvSpPr>
        <p:spPr>
          <a:xfrm>
            <a:off x="7565887" y="2168317"/>
            <a:ext cx="5448364" cy="4689683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Illustrates another reason why we define A to be a map!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AB4098-EDB5-7BFA-F624-49F769D72633}"/>
              </a:ext>
            </a:extLst>
          </p:cNvPr>
          <p:cNvCxnSpPr/>
          <p:nvPr/>
        </p:nvCxnSpPr>
        <p:spPr>
          <a:xfrm>
            <a:off x="573024" y="2285674"/>
            <a:ext cx="2233971" cy="3190302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56F3DF9-4ED3-1979-5A7E-C7B1E1951A77}"/>
              </a:ext>
            </a:extLst>
          </p:cNvPr>
          <p:cNvCxnSpPr>
            <a:cxnSpLocks/>
          </p:cNvCxnSpPr>
          <p:nvPr/>
        </p:nvCxnSpPr>
        <p:spPr>
          <a:xfrm flipH="1">
            <a:off x="570629" y="2437896"/>
            <a:ext cx="2216343" cy="2831311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089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as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Actions: Orange (a1), Blue (a2)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P(s1 | s2, a2)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P(s2 | s2, a2) = 0.5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P(s3 | s2, a2) = 0.4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P(s4 | s2, a2)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P(s5 | s2, a2)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P(s6 | s2, a2) = 0.1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</p:spTree>
    <p:extLst>
      <p:ext uri="{BB962C8B-B14F-4D97-AF65-F5344CB8AC3E}">
        <p14:creationId xmlns:p14="http://schemas.microsoft.com/office/powerpoint/2010/main" val="3497418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as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Actions: Orange (a1), Blue (a2)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P(s1 | s3,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P(s2 | s3,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P(s3 | s3, a1) = 0.1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P(s4 | s3, a1) = 0.9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P(s5 | s3,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P(s6 | s3, a1) = 0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  <p:sp>
        <p:nvSpPr>
          <p:cNvPr id="36" name="Explosion 2 35">
            <a:extLst>
              <a:ext uri="{FF2B5EF4-FFF2-40B4-BE49-F238E27FC236}">
                <a16:creationId xmlns:a16="http://schemas.microsoft.com/office/drawing/2014/main" id="{82B02543-6AE5-8749-E2ED-B4CA4A44E9D7}"/>
              </a:ext>
            </a:extLst>
          </p:cNvPr>
          <p:cNvSpPr/>
          <p:nvPr/>
        </p:nvSpPr>
        <p:spPr>
          <a:xfrm>
            <a:off x="7565887" y="2168317"/>
            <a:ext cx="5448364" cy="4689683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What if sometimes the transporter doesn’t work?</a:t>
            </a:r>
          </a:p>
        </p:txBody>
      </p:sp>
    </p:spTree>
    <p:extLst>
      <p:ext uri="{BB962C8B-B14F-4D97-AF65-F5344CB8AC3E}">
        <p14:creationId xmlns:p14="http://schemas.microsoft.com/office/powerpoint/2010/main" val="991233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1E46F-7827-25D6-D372-832FC1A11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124" y="609600"/>
            <a:ext cx="10961751" cy="5706533"/>
          </a:xfrm>
        </p:spPr>
        <p:txBody>
          <a:bodyPr>
            <a:normAutofit/>
          </a:bodyPr>
          <a:lstStyle/>
          <a:p>
            <a:pPr algn="ctr"/>
            <a:r>
              <a:rPr lang="en-US" sz="3000" u="sng" dirty="0">
                <a:solidFill>
                  <a:schemeClr val="tx1"/>
                </a:solidFill>
              </a:rPr>
              <a:t>Sources of randomness and variability</a:t>
            </a:r>
          </a:p>
          <a:p>
            <a:pPr marL="342900" indent="-342900">
              <a:buAutoNum type="arabicPeriod"/>
            </a:pPr>
            <a:r>
              <a:rPr lang="en-US" sz="2600" dirty="0">
                <a:solidFill>
                  <a:schemeClr val="tx1"/>
                </a:solidFill>
              </a:rPr>
              <a:t>Environment dynamics :</a:t>
            </a:r>
          </a:p>
          <a:p>
            <a:pPr marL="1028700" lvl="1" indent="-342900">
              <a:buAutoNum type="arabicPeriod"/>
            </a:pPr>
            <a:r>
              <a:rPr lang="en-US" sz="2600" dirty="0">
                <a:solidFill>
                  <a:schemeClr val="tx1"/>
                </a:solidFill>
              </a:rPr>
              <a:t>Aleatory: Probabilistic transitions between states</a:t>
            </a:r>
          </a:p>
          <a:p>
            <a:pPr marL="1028700" lvl="1" indent="-342900">
              <a:buAutoNum type="arabicPeriod"/>
            </a:pPr>
            <a:r>
              <a:rPr lang="en-US" sz="2600" dirty="0">
                <a:solidFill>
                  <a:schemeClr val="tx1"/>
                </a:solidFill>
              </a:rPr>
              <a:t>Epistemic: Uncertainty over state values</a:t>
            </a:r>
          </a:p>
          <a:p>
            <a:pPr marL="342900" indent="-342900">
              <a:buAutoNum type="arabicPeriod"/>
            </a:pPr>
            <a:r>
              <a:rPr lang="en-US" sz="2600" dirty="0">
                <a:solidFill>
                  <a:schemeClr val="tx1"/>
                </a:solidFill>
              </a:rPr>
              <a:t>Probability of action succeeding vs. taking an action</a:t>
            </a:r>
          </a:p>
          <a:p>
            <a:pPr marL="1200150" lvl="1" indent="-514350">
              <a:buAutoNum type="arabicPeriod"/>
            </a:pPr>
            <a:r>
              <a:rPr lang="en-US" sz="2600" dirty="0">
                <a:solidFill>
                  <a:schemeClr val="tx1"/>
                </a:solidFill>
              </a:rPr>
              <a:t>Former: Can also be modeled as environmental!</a:t>
            </a:r>
          </a:p>
          <a:p>
            <a:pPr marL="1200150" lvl="1" indent="-514350">
              <a:buAutoNum type="arabicPeriod"/>
            </a:pPr>
            <a:r>
              <a:rPr lang="en-US" sz="2600" dirty="0">
                <a:solidFill>
                  <a:schemeClr val="tx1"/>
                </a:solidFill>
              </a:rPr>
              <a:t>Latter: Randomness comes from the agent</a:t>
            </a:r>
          </a:p>
          <a:p>
            <a:pPr marL="1200150" lvl="1" indent="-514350">
              <a:buAutoNum type="arabicPeriod"/>
            </a:pP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F490C844-AC34-E724-A2D0-F178C9777BBA}"/>
              </a:ext>
            </a:extLst>
          </p:cNvPr>
          <p:cNvSpPr/>
          <p:nvPr/>
        </p:nvSpPr>
        <p:spPr>
          <a:xfrm>
            <a:off x="9499600" y="4165599"/>
            <a:ext cx="2252134" cy="11345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MDP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7CA8C174-448D-A0AF-A9D8-ECB429815803}"/>
              </a:ext>
            </a:extLst>
          </p:cNvPr>
          <p:cNvSpPr/>
          <p:nvPr/>
        </p:nvSpPr>
        <p:spPr>
          <a:xfrm>
            <a:off x="8788400" y="4893733"/>
            <a:ext cx="2252134" cy="11345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27EE3F54-A40C-F0A7-50C7-CDB328B5820F}"/>
              </a:ext>
            </a:extLst>
          </p:cNvPr>
          <p:cNvSpPr/>
          <p:nvPr/>
        </p:nvSpPr>
        <p:spPr>
          <a:xfrm>
            <a:off x="8373533" y="2743199"/>
            <a:ext cx="2252134" cy="11345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POMDP</a:t>
            </a:r>
          </a:p>
        </p:txBody>
      </p:sp>
    </p:spTree>
    <p:extLst>
      <p:ext uri="{BB962C8B-B14F-4D97-AF65-F5344CB8AC3E}">
        <p14:creationId xmlns:p14="http://schemas.microsoft.com/office/powerpoint/2010/main" val="423587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1D64-F18A-A11A-72CF-0A5E5ED5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MDPs vs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F617D-DE11-5D37-7478-5FD8A2E75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85569"/>
            <a:ext cx="5054053" cy="4351338"/>
          </a:xfrm>
        </p:spPr>
        <p:txBody>
          <a:bodyPr/>
          <a:lstStyle/>
          <a:p>
            <a:r>
              <a:rPr lang="en-US" sz="2400" u="sng" dirty="0"/>
              <a:t>MDPs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Problem: Sequential Decision-Making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Domain: environments having a particular property (Markovian)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Describes framework over which to search for decisions in that environment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FEA4B-5560-D0B1-1504-E0F82DF0DC5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885569"/>
            <a:ext cx="5054053" cy="4351338"/>
          </a:xfrm>
        </p:spPr>
        <p:txBody>
          <a:bodyPr/>
          <a:lstStyle/>
          <a:p>
            <a:r>
              <a:rPr lang="en-US" sz="2400" u="sng" dirty="0"/>
              <a:t>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Problem: Learning to act over time (agent-based)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Domain: any environment that emits a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Describes a </a:t>
            </a:r>
            <a:r>
              <a:rPr lang="en-US" i="1" dirty="0"/>
              <a:t>framework </a:t>
            </a:r>
            <a:r>
              <a:rPr lang="en-US" dirty="0"/>
              <a:t>for </a:t>
            </a:r>
            <a:r>
              <a:rPr lang="en-US" i="1" dirty="0"/>
              <a:t>learning</a:t>
            </a:r>
            <a:r>
              <a:rPr lang="en-US" dirty="0"/>
              <a:t> over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as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Actions: Orange (a1), Blue (a2)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P(s1 | s3, a1) = 0.9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P(s2 | s3,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P(s3 | s3, a1) = 0.1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P(s4 | s3,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P(s5 | s3,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P(s6 | s3, a1) = 0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  <p:sp>
        <p:nvSpPr>
          <p:cNvPr id="44" name="Explosion 2 43">
            <a:extLst>
              <a:ext uri="{FF2B5EF4-FFF2-40B4-BE49-F238E27FC236}">
                <a16:creationId xmlns:a16="http://schemas.microsoft.com/office/drawing/2014/main" id="{6A13A9F5-2249-EBB2-89C9-DF1C34FD8694}"/>
              </a:ext>
            </a:extLst>
          </p:cNvPr>
          <p:cNvSpPr/>
          <p:nvPr/>
        </p:nvSpPr>
        <p:spPr>
          <a:xfrm>
            <a:off x="8894699" y="1788244"/>
            <a:ext cx="3297301" cy="3687732"/>
          </a:xfrm>
          <a:prstGeom prst="irregularSeal2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Missing reward!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But first…</a:t>
            </a:r>
          </a:p>
        </p:txBody>
      </p:sp>
    </p:spTree>
    <p:extLst>
      <p:ext uri="{BB962C8B-B14F-4D97-AF65-F5344CB8AC3E}">
        <p14:creationId xmlns:p14="http://schemas.microsoft.com/office/powerpoint/2010/main" val="948342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What does it mean to be in a particular state?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6"/>
            <a:ext cx="10515600" cy="388897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State completely abstracted in the MDP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How do we know we are in a particular state?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This is a deep question that connects back to the ontology discussion at the start of the semester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Recall: extensional vs. </a:t>
            </a:r>
            <a:r>
              <a:rPr lang="en-US" sz="2000" dirty="0" err="1"/>
              <a:t>intensional</a:t>
            </a:r>
            <a:r>
              <a:rPr lang="en-US" sz="2000" dirty="0"/>
              <a:t> definitions of 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Now: </a:t>
            </a:r>
            <a:r>
              <a:rPr lang="en-US" sz="2200" dirty="0" err="1"/>
              <a:t>intensional</a:t>
            </a:r>
            <a:r>
              <a:rPr lang="en-US" sz="2200" dirty="0"/>
              <a:t> (assume we can read features that allow us to evaluate predicates…)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753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Recall: MDPs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6"/>
                <a:ext cx="10515600" cy="4407247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dirty="0"/>
                  <a:t>An MDP is defined by the model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states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m</a:t>
                </a:r>
                <a:r>
                  <a:rPr lang="en-US" sz="2400" dirty="0"/>
                  <a:t> actions (assume </a:t>
                </a:r>
                <a:r>
                  <a:rPr lang="en-US" sz="2400" dirty="0" err="1"/>
                  <a:t>wlog</a:t>
                </a:r>
                <a:r>
                  <a:rPr lang="en-US" sz="2400" dirty="0"/>
                  <a:t> we can take every action in every state)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 representation of the transition probability into a state given an action and a current state (i.e.,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), possibly represented by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matrix of transition probabilities such that each row represents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=⟨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 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𝔑</m:t>
                    </m:r>
                  </m:oMath>
                </a14:m>
                <a:r>
                  <a:rPr lang="en-US" sz="2400" dirty="0"/>
                  <a:t> is the reward function, which can be defined in terms of the current state, action, next state, or even as a probabilistic map – it is whatever you need it to be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6"/>
                <a:ext cx="10515600" cy="4407247"/>
              </a:xfrm>
              <a:blipFill>
                <a:blip r:embed="rId2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34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as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b="0" dirty="0"/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¬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200" b="0" dirty="0"/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¬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¬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¬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¬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¬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¬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>
                  <a:spcBef>
                    <a:spcPts val="0"/>
                  </a:spcBef>
                </a:pPr>
                <a:endParaRPr lang="en-US" sz="2200" dirty="0"/>
              </a:p>
              <a:p>
                <a:pPr>
                  <a:spcBef>
                    <a:spcPts val="0"/>
                  </a:spcBef>
                </a:pPr>
                <a:endParaRPr lang="en-US" sz="2200" b="0" dirty="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 sz="2200" b="0" dirty="0"/>
              </a:p>
              <a:p>
                <a:endParaRPr lang="en-US" sz="2200" b="0" dirty="0"/>
              </a:p>
              <a:p>
                <a:endParaRPr lang="en-US" sz="2200" b="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Explosion 2 43">
                <a:extLst>
                  <a:ext uri="{FF2B5EF4-FFF2-40B4-BE49-F238E27FC236}">
                    <a16:creationId xmlns:a16="http://schemas.microsoft.com/office/drawing/2014/main" id="{414E66EC-CE21-5F32-7D57-5FF00730D23F}"/>
                  </a:ext>
                </a:extLst>
              </p:cNvPr>
              <p:cNvSpPr/>
              <p:nvPr/>
            </p:nvSpPr>
            <p:spPr>
              <a:xfrm>
                <a:off x="5962033" y="1419987"/>
                <a:ext cx="6246901" cy="4055989"/>
              </a:xfrm>
              <a:prstGeom prst="irregularSeal2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What about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(¬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Assume we never misread…</a:t>
                </a:r>
              </a:p>
            </p:txBody>
          </p:sp>
        </mc:Choice>
        <mc:Fallback xmlns="">
          <p:sp>
            <p:nvSpPr>
              <p:cNvPr id="44" name="Explosion 2 43">
                <a:extLst>
                  <a:ext uri="{FF2B5EF4-FFF2-40B4-BE49-F238E27FC236}">
                    <a16:creationId xmlns:a16="http://schemas.microsoft.com/office/drawing/2014/main" id="{414E66EC-CE21-5F32-7D57-5FF00730D2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033" y="1419987"/>
                <a:ext cx="6246901" cy="4055989"/>
              </a:xfrm>
              <a:prstGeom prst="irregularSeal2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1993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as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b="0" dirty="0"/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¬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200" b="0" dirty="0"/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¬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¬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¬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¬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¬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¬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>
                  <a:spcBef>
                    <a:spcPts val="0"/>
                  </a:spcBef>
                </a:pPr>
                <a:endParaRPr lang="en-US" sz="2200" dirty="0"/>
              </a:p>
              <a:p>
                <a:pPr>
                  <a:spcBef>
                    <a:spcPts val="0"/>
                  </a:spcBef>
                </a:pPr>
                <a:endParaRPr lang="en-US" sz="2200" b="0" dirty="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 sz="2200" b="0" dirty="0"/>
              </a:p>
              <a:p>
                <a:endParaRPr lang="en-US" sz="2200" b="0" dirty="0"/>
              </a:p>
              <a:p>
                <a:endParaRPr lang="en-US" sz="2200" b="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Explosion 2 43">
                <a:extLst>
                  <a:ext uri="{FF2B5EF4-FFF2-40B4-BE49-F238E27FC236}">
                    <a16:creationId xmlns:a16="http://schemas.microsoft.com/office/drawing/2014/main" id="{414E66EC-CE21-5F32-7D57-5FF00730D23F}"/>
                  </a:ext>
                </a:extLst>
              </p:cNvPr>
              <p:cNvSpPr/>
              <p:nvPr/>
            </p:nvSpPr>
            <p:spPr>
              <a:xfrm>
                <a:off x="5962033" y="1419987"/>
                <a:ext cx="6246901" cy="4055989"/>
              </a:xfrm>
              <a:prstGeom prst="irregularSeal2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What about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(¬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Assume we never misread…</a:t>
                </a:r>
              </a:p>
            </p:txBody>
          </p:sp>
        </mc:Choice>
        <mc:Fallback xmlns="">
          <p:sp>
            <p:nvSpPr>
              <p:cNvPr id="44" name="Explosion 2 43">
                <a:extLst>
                  <a:ext uri="{FF2B5EF4-FFF2-40B4-BE49-F238E27FC236}">
                    <a16:creationId xmlns:a16="http://schemas.microsoft.com/office/drawing/2014/main" id="{414E66EC-CE21-5F32-7D57-5FF00730D2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033" y="1419987"/>
                <a:ext cx="6246901" cy="4055989"/>
              </a:xfrm>
              <a:prstGeom prst="irregularSeal2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2672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Example: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200" dirty="0"/>
                  <a:t>p = Yar alive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200" dirty="0"/>
                  <a:t>q = Yar on our ship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200" dirty="0"/>
                  <a:t>r = transporter ready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220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[ (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∧ 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2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    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endParaRPr lang="en-US" sz="220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- note: death happens</a:t>
                </a:r>
              </a:p>
              <a:p>
                <a:pPr>
                  <a:lnSpc>
                    <a:spcPct val="100000"/>
                  </a:lnSpc>
                </a:pPr>
                <a:endParaRPr lang="en-US" sz="2200" dirty="0"/>
              </a:p>
              <a:p>
                <a:pPr>
                  <a:lnSpc>
                    <a:spcPct val="100000"/>
                  </a:lnSpc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</p:spTree>
    <p:extLst>
      <p:ext uri="{BB962C8B-B14F-4D97-AF65-F5344CB8AC3E}">
        <p14:creationId xmlns:p14="http://schemas.microsoft.com/office/powerpoint/2010/main" val="242248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Can express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200" dirty="0"/>
                  <a:t> as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[(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    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>
                  <a:lnSpc>
                    <a:spcPct val="100000"/>
                  </a:lnSpc>
                </a:pPr>
                <a:endParaRPr lang="en-US" sz="2200" dirty="0"/>
              </a:p>
              <a:p>
                <a:pPr>
                  <a:lnSpc>
                    <a:spcPct val="100000"/>
                  </a:lnSpc>
                </a:pPr>
                <a:endParaRPr lang="en-US" sz="2200" dirty="0"/>
              </a:p>
              <a:p>
                <a:endParaRPr lang="en-US" sz="2200" dirty="0"/>
              </a:p>
              <a:p>
                <a:endParaRPr lang="en-US" sz="2200" b="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</p:spTree>
    <p:extLst>
      <p:ext uri="{BB962C8B-B14F-4D97-AF65-F5344CB8AC3E}">
        <p14:creationId xmlns:p14="http://schemas.microsoft.com/office/powerpoint/2010/main" val="3077755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Can express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200" dirty="0"/>
                  <a:t> as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[(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    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20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…</a:t>
                </a:r>
              </a:p>
              <a:p>
                <a:endParaRPr lang="en-US" sz="2200" dirty="0"/>
              </a:p>
              <a:p>
                <a:endParaRPr lang="en-US" sz="2200" b="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</p:spTree>
    <p:extLst>
      <p:ext uri="{BB962C8B-B14F-4D97-AF65-F5344CB8AC3E}">
        <p14:creationId xmlns:p14="http://schemas.microsoft.com/office/powerpoint/2010/main" val="89766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Can express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200" dirty="0"/>
                  <a:t> as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[(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    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20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…</a:t>
                </a:r>
              </a:p>
              <a:p>
                <a:endParaRPr lang="en-US" sz="2200" dirty="0"/>
              </a:p>
              <a:p>
                <a:endParaRPr lang="en-US" sz="2200" b="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</p:spTree>
    <p:extLst>
      <p:ext uri="{BB962C8B-B14F-4D97-AF65-F5344CB8AC3E}">
        <p14:creationId xmlns:p14="http://schemas.microsoft.com/office/powerpoint/2010/main" val="2300856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Can express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200" dirty="0"/>
                  <a:t> as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[(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    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Why might we do this?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What if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=0.99</m:t>
                    </m:r>
                  </m:oMath>
                </a14:m>
                <a:r>
                  <a:rPr lang="en-US" sz="2200" b="0" dirty="0"/>
                  <a:t>?</a:t>
                </a:r>
              </a:p>
              <a:p>
                <a:endParaRPr lang="en-US" sz="2200" dirty="0"/>
              </a:p>
              <a:p>
                <a:endParaRPr lang="en-US" sz="2200" b="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  <p:sp>
        <p:nvSpPr>
          <p:cNvPr id="36" name="Explosion 2 35">
            <a:extLst>
              <a:ext uri="{FF2B5EF4-FFF2-40B4-BE49-F238E27FC236}">
                <a16:creationId xmlns:a16="http://schemas.microsoft.com/office/drawing/2014/main" id="{6FF95A1F-ACEE-9E7E-DA88-478CF4A9B3CE}"/>
              </a:ext>
            </a:extLst>
          </p:cNvPr>
          <p:cNvSpPr/>
          <p:nvPr/>
        </p:nvSpPr>
        <p:spPr>
          <a:xfrm>
            <a:off x="8894699" y="1788244"/>
            <a:ext cx="3297301" cy="3687732"/>
          </a:xfrm>
          <a:prstGeom prst="irregularSeal2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Missing reward!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91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Can express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200" dirty="0"/>
                  <a:t> as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[(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    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Why might we do this?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What if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=0.99</m:t>
                    </m:r>
                  </m:oMath>
                </a14:m>
                <a:r>
                  <a:rPr lang="en-US" sz="2200" b="0" dirty="0"/>
                  <a:t>?</a:t>
                </a:r>
              </a:p>
              <a:p>
                <a:endParaRPr lang="en-US" sz="2200" dirty="0"/>
              </a:p>
              <a:p>
                <a:endParaRPr lang="en-US" sz="2200" b="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</p:spTree>
    <p:extLst>
      <p:ext uri="{BB962C8B-B14F-4D97-AF65-F5344CB8AC3E}">
        <p14:creationId xmlns:p14="http://schemas.microsoft.com/office/powerpoint/2010/main" val="2411593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Can express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200" dirty="0"/>
                  <a:t> as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[(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    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Why might we do this?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What if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=0.99</m:t>
                    </m:r>
                  </m:oMath>
                </a14:m>
                <a:r>
                  <a:rPr lang="en-US" sz="2200" b="0" dirty="0"/>
                  <a:t>?</a:t>
                </a:r>
              </a:p>
              <a:p>
                <a:endParaRPr lang="en-US" sz="2200" dirty="0"/>
              </a:p>
              <a:p>
                <a:endParaRPr lang="en-US" sz="2200" b="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(5, 3)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</p:spTree>
    <p:extLst>
      <p:ext uri="{BB962C8B-B14F-4D97-AF65-F5344CB8AC3E}">
        <p14:creationId xmlns:p14="http://schemas.microsoft.com/office/powerpoint/2010/main" val="1218207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Can express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200" dirty="0"/>
                  <a:t> as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[(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    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Why might we do this?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What if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=0.99</m:t>
                    </m:r>
                  </m:oMath>
                </a14:m>
                <a:r>
                  <a:rPr lang="en-US" sz="2200" b="0" dirty="0"/>
                  <a:t>?</a:t>
                </a:r>
              </a:p>
              <a:p>
                <a:endParaRPr lang="en-US" sz="2200" dirty="0"/>
              </a:p>
              <a:p>
                <a:endParaRPr lang="en-US" sz="2200" b="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(5, 3)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</p:spTree>
    <p:extLst>
      <p:ext uri="{BB962C8B-B14F-4D97-AF65-F5344CB8AC3E}">
        <p14:creationId xmlns:p14="http://schemas.microsoft.com/office/powerpoint/2010/main" val="3406060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Recall: LTL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664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Can express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200" dirty="0"/>
                  <a:t> as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[(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    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Why might we do this?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What if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=0.99</m:t>
                    </m:r>
                  </m:oMath>
                </a14:m>
                <a:r>
                  <a:rPr lang="en-US" sz="2200" b="0" dirty="0"/>
                  <a:t>?</a:t>
                </a:r>
              </a:p>
              <a:p>
                <a:endParaRPr lang="en-US" sz="2200" dirty="0"/>
              </a:p>
              <a:p>
                <a:endParaRPr lang="en-US" sz="2200" b="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(5, 3)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(50, </a:t>
            </a:r>
          </a:p>
          <a:p>
            <a:pPr algn="ctr"/>
            <a:r>
              <a:rPr lang="en-US" dirty="0"/>
              <a:t>-1)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</p:spTree>
    <p:extLst>
      <p:ext uri="{BB962C8B-B14F-4D97-AF65-F5344CB8AC3E}">
        <p14:creationId xmlns:p14="http://schemas.microsoft.com/office/powerpoint/2010/main" val="47763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Can express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200" dirty="0"/>
                  <a:t> as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[(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    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sepChr m:val="∣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sz="2200" b="0" dirty="0"/>
              </a:p>
              <a:p>
                <a:pPr>
                  <a:lnSpc>
                    <a:spcPct val="100000"/>
                  </a:lnSpc>
                </a:pPr>
                <a:r>
                  <a:rPr lang="en-US" sz="2200" b="1" dirty="0"/>
                  <a:t>Deterministic o/w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Why might we do this?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200" b="0" dirty="0"/>
                  <a:t>What if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=0.99</m:t>
                    </m:r>
                  </m:oMath>
                </a14:m>
                <a:r>
                  <a:rPr lang="en-US" sz="2200" b="0" dirty="0"/>
                  <a:t>?</a:t>
                </a:r>
              </a:p>
              <a:p>
                <a:endParaRPr lang="en-US" sz="2200" dirty="0"/>
              </a:p>
              <a:p>
                <a:endParaRPr lang="en-US" sz="2200" b="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6"/>
                <a:ext cx="10515600" cy="5050713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(5, 3)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(50, </a:t>
            </a:r>
          </a:p>
          <a:p>
            <a:pPr algn="ctr"/>
            <a:r>
              <a:rPr lang="en-US" dirty="0"/>
              <a:t>-1)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  <p:sp>
        <p:nvSpPr>
          <p:cNvPr id="44" name="Explosion 2 43">
            <a:extLst>
              <a:ext uri="{FF2B5EF4-FFF2-40B4-BE49-F238E27FC236}">
                <a16:creationId xmlns:a16="http://schemas.microsoft.com/office/drawing/2014/main" id="{8FC89A55-0893-1217-5B03-930EFFBA5ECB}"/>
              </a:ext>
            </a:extLst>
          </p:cNvPr>
          <p:cNvSpPr/>
          <p:nvPr/>
        </p:nvSpPr>
        <p:spPr>
          <a:xfrm>
            <a:off x="8894699" y="1788244"/>
            <a:ext cx="3297301" cy="3687732"/>
          </a:xfrm>
          <a:prstGeom prst="irregularSeal2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we know how good this is?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198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8A96-FA0F-3FCA-EC8C-9454BDE7A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124" y="1536509"/>
            <a:ext cx="10961751" cy="378498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Recall: decision theory computed expected utility over the tree</a:t>
            </a:r>
          </a:p>
          <a:p>
            <a:pPr algn="ctr"/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</a:rPr>
              <a:t>What is the equivalence construct for MDPs?</a:t>
            </a:r>
          </a:p>
        </p:txBody>
      </p:sp>
    </p:spTree>
    <p:extLst>
      <p:ext uri="{BB962C8B-B14F-4D97-AF65-F5344CB8AC3E}">
        <p14:creationId xmlns:p14="http://schemas.microsoft.com/office/powerpoint/2010/main" val="1894317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2A85-FE63-229B-0BBF-0D3E0069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E182C0-7B37-A9DC-E558-1945F1CD52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741499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:r>
                  <a:rPr lang="en-US" i="1" dirty="0"/>
                  <a:t>value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ℜ</m:t>
                    </m:r>
                  </m:oMath>
                </a14:m>
                <a:r>
                  <a:rPr lang="en-US" dirty="0"/>
                  <a:t> is a utility function </a:t>
                </a:r>
                <a:r>
                  <a:rPr lang="en-US" i="1" dirty="0"/>
                  <a:t>specific to a given policy</a:t>
                </a:r>
                <a:r>
                  <a:rPr lang="en-US" dirty="0"/>
                  <a:t> that assigns real numbers to each state in S. </a:t>
                </a:r>
              </a:p>
              <a:p>
                <a:r>
                  <a:rPr lang="en-US" dirty="0"/>
                  <a:t>This function is designed to be the expected “return”: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sepChr m:val="∣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∣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sepChr m:val="∣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sepChr m:val="∣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E182C0-7B37-A9DC-E558-1945F1CD52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741499"/>
                <a:ext cx="10515600" cy="4351338"/>
              </a:xfrm>
              <a:blipFill>
                <a:blip r:embed="rId2"/>
                <a:stretch>
                  <a:fillRect l="-1327" b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199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2A85-FE63-229B-0BBF-0D3E0069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“Policy Evaluation” : Inferring the 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E182C0-7B37-A9DC-E558-1945F1CD52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291969"/>
                <a:ext cx="11618976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≔0 </m:t>
                    </m:r>
                  </m:oMath>
                </a14:m>
                <a:r>
                  <a:rPr lang="en-US" dirty="0"/>
                  <a:t>for all </a:t>
                </a:r>
                <a:r>
                  <a:rPr lang="en-US" i="1" dirty="0"/>
                  <a:t>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For </a:t>
                </a:r>
                <a:r>
                  <a:rPr lang="en-US" i="1" dirty="0"/>
                  <a:t>t</a:t>
                </a:r>
                <a:r>
                  <a:rPr lang="en-US" dirty="0"/>
                  <a:t> until convergence: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    For each state </a:t>
                </a:r>
                <a:r>
                  <a:rPr lang="en-US" i="1" dirty="0" err="1"/>
                  <a:t>s</a:t>
                </a:r>
                <a:r>
                  <a:rPr lang="en-US" i="1" baseline="-25000" dirty="0" err="1"/>
                  <a:t>from</a:t>
                </a:r>
                <a:r>
                  <a:rPr lang="en-US" dirty="0"/>
                  <a:t>: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        For each state </a:t>
                </a:r>
                <a:r>
                  <a:rPr lang="en-US" i="1" dirty="0" err="1"/>
                  <a:t>s</a:t>
                </a:r>
                <a:r>
                  <a:rPr lang="en-US" i="1" baseline="-25000" dirty="0" err="1"/>
                  <a:t>to</a:t>
                </a:r>
                <a:r>
                  <a:rPr lang="en-US" i="1" baseline="-25000" dirty="0"/>
                  <a:t>:</a:t>
                </a: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𝑓𝑟𝑜𝑚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sepChr m:val="∣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𝑡𝑜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𝑓𝑟𝑜𝑚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sepChr m:val="∣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𝑓𝑟𝑜𝑚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𝑓𝑟𝑜𝑚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𝑡𝑜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nary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E182C0-7B37-A9DC-E558-1945F1CD52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291969"/>
                <a:ext cx="11618976" cy="4351338"/>
              </a:xfrm>
              <a:blipFill>
                <a:blip r:embed="rId2"/>
                <a:stretch>
                  <a:fillRect l="-437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5421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9577-FAC8-9717-2C47-1AF3FAC99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5" y="1659466"/>
            <a:ext cx="10961750" cy="347133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Exercise at home: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Finish assigning transition probabilities </a:t>
            </a:r>
            <a:br>
              <a:rPr lang="en-US" dirty="0"/>
            </a:br>
            <a:r>
              <a:rPr lang="en-US" dirty="0"/>
              <a:t>and compute the value of s1 after 3 iterations </a:t>
            </a:r>
            <a:br>
              <a:rPr lang="en-US" dirty="0"/>
            </a:br>
            <a:r>
              <a:rPr lang="en-US" dirty="0"/>
              <a:t>for the transporter problem</a:t>
            </a:r>
          </a:p>
        </p:txBody>
      </p:sp>
    </p:spTree>
    <p:extLst>
      <p:ext uri="{BB962C8B-B14F-4D97-AF65-F5344CB8AC3E}">
        <p14:creationId xmlns:p14="http://schemas.microsoft.com/office/powerpoint/2010/main" val="3171490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489D-C033-3B8D-E323-506A06A9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Given two policies, how do we compare?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C202B-536F-535A-A039-6B0BACEAC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value function defines a </a:t>
            </a:r>
            <a:r>
              <a:rPr lang="en-US" i="1" dirty="0"/>
              <a:t>partial order</a:t>
            </a:r>
            <a:r>
              <a:rPr lang="en-US" dirty="0"/>
              <a:t> over 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policy is better than another </a:t>
            </a:r>
            <a:r>
              <a:rPr lang="en-US" dirty="0" err="1"/>
              <a:t>iff</a:t>
            </a:r>
            <a:r>
              <a:rPr lang="en-US" dirty="0"/>
              <a:t>, the values of all states of one policy are strictly better than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define strategies for </a:t>
            </a:r>
            <a:r>
              <a:rPr lang="en-US" i="1" dirty="0"/>
              <a:t>constructing better policies</a:t>
            </a:r>
          </a:p>
        </p:txBody>
      </p:sp>
    </p:spTree>
    <p:extLst>
      <p:ext uri="{BB962C8B-B14F-4D97-AF65-F5344CB8AC3E}">
        <p14:creationId xmlns:p14="http://schemas.microsoft.com/office/powerpoint/2010/main" val="452639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Some state transitions are associated with </a:t>
            </a:r>
          </a:p>
          <a:p>
            <a:pPr algn="ctr"/>
            <a:r>
              <a:rPr lang="en-US" sz="2400" b="1" dirty="0"/>
              <a:t>actions </a:t>
            </a:r>
            <a:r>
              <a:rPr lang="en-US" sz="2400" i="1" dirty="0"/>
              <a:t>we </a:t>
            </a:r>
            <a:r>
              <a:rPr lang="en-US" sz="2400" dirty="0"/>
              <a:t>take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Remaining transitions associated with environment dynamics</a:t>
            </a:r>
          </a:p>
        </p:txBody>
      </p:sp>
    </p:spTree>
    <p:extLst>
      <p:ext uri="{BB962C8B-B14F-4D97-AF65-F5344CB8AC3E}">
        <p14:creationId xmlns:p14="http://schemas.microsoft.com/office/powerpoint/2010/main" val="312856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B3FF5AF-41C0-48C7-FCF4-8EBC029B03A2}"/>
              </a:ext>
            </a:extLst>
          </p:cNvPr>
          <p:cNvSpPr/>
          <p:nvPr/>
        </p:nvSpPr>
        <p:spPr>
          <a:xfrm>
            <a:off x="5556355" y="2730642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8958D4-26AF-302E-2770-437B16E48B88}"/>
              </a:ext>
            </a:extLst>
          </p:cNvPr>
          <p:cNvSpPr/>
          <p:nvPr/>
        </p:nvSpPr>
        <p:spPr>
          <a:xfrm>
            <a:off x="4707138" y="4449152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4664C18-EB32-41BA-59BB-971E0B6AEE45}"/>
              </a:ext>
            </a:extLst>
          </p:cNvPr>
          <p:cNvSpPr/>
          <p:nvPr/>
        </p:nvSpPr>
        <p:spPr>
          <a:xfrm>
            <a:off x="6460893" y="4449152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10C8CF-225F-0EF8-F0CB-0C55EFDF84E2}"/>
              </a:ext>
            </a:extLst>
          </p:cNvPr>
          <p:cNvSpPr/>
          <p:nvPr/>
        </p:nvSpPr>
        <p:spPr>
          <a:xfrm>
            <a:off x="7310110" y="2730642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FE52A2-997B-C1B1-57A8-B11136AAE6C0}"/>
              </a:ext>
            </a:extLst>
          </p:cNvPr>
          <p:cNvSpPr/>
          <p:nvPr/>
        </p:nvSpPr>
        <p:spPr>
          <a:xfrm>
            <a:off x="5556355" y="1248600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DBB3011-6A16-7DD7-A556-520D2BE4137B}"/>
              </a:ext>
            </a:extLst>
          </p:cNvPr>
          <p:cNvSpPr/>
          <p:nvPr/>
        </p:nvSpPr>
        <p:spPr>
          <a:xfrm>
            <a:off x="7311874" y="1197509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104511-5270-EBC9-7FAC-AD4CC24E43B5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>
          <a:xfrm flipV="1">
            <a:off x="7789795" y="2171869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8D13E4-9BF0-D9D4-DCE7-49A302F841AB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6036040" y="3705002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267E20-4168-3273-9BF3-49E2637667D1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6515725" y="3217822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55A2E0-16D8-387D-F5B0-774269D58157}"/>
              </a:ext>
            </a:extLst>
          </p:cNvPr>
          <p:cNvCxnSpPr>
            <a:cxnSpLocks/>
            <a:stCxn id="5" idx="7"/>
            <a:endCxn id="6" idx="1"/>
          </p:cNvCxnSpPr>
          <p:nvPr/>
        </p:nvCxnSpPr>
        <p:spPr>
          <a:xfrm>
            <a:off x="5526012" y="459184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9C13A3-82CA-D254-3DEB-DFBCF0A1052B}"/>
              </a:ext>
            </a:extLst>
          </p:cNvPr>
          <p:cNvCxnSpPr>
            <a:cxnSpLocks/>
            <a:stCxn id="6" idx="3"/>
            <a:endCxn id="5" idx="5"/>
          </p:cNvCxnSpPr>
          <p:nvPr/>
        </p:nvCxnSpPr>
        <p:spPr>
          <a:xfrm flipH="1">
            <a:off x="5526012" y="5280820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97B053-2574-D54C-740E-26789B4BA730}"/>
              </a:ext>
            </a:extLst>
          </p:cNvPr>
          <p:cNvCxnSpPr>
            <a:cxnSpLocks/>
            <a:stCxn id="8" idx="4"/>
            <a:endCxn id="4" idx="0"/>
          </p:cNvCxnSpPr>
          <p:nvPr/>
        </p:nvCxnSpPr>
        <p:spPr>
          <a:xfrm>
            <a:off x="6036040" y="2222960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962DE2-C8E7-5203-D554-8DC111043B0D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494460" y="1684689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9DBCD5-0D93-C182-F8E4-0B67BD314FDF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5186823" y="3705002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959E5FF8-8A20-5FB4-0F19-D463B243DB8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56355" y="1746031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278B45E3-7432-D620-7AA9-A2C75B5CF4FF}"/>
              </a:ext>
            </a:extLst>
          </p:cNvPr>
          <p:cNvCxnSpPr>
            <a:cxnSpLocks/>
            <a:stCxn id="6" idx="6"/>
            <a:endCxn id="6" idx="4"/>
          </p:cNvCxnSpPr>
          <p:nvPr/>
        </p:nvCxnSpPr>
        <p:spPr>
          <a:xfrm flipH="1">
            <a:off x="6940578" y="4936332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98D315AA-CFDB-CF75-17AB-03ADF4C3493F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859537" y="5088732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09B045-4DB7-DFEB-F752-6D8AA4B1F808}"/>
              </a:ext>
            </a:extLst>
          </p:cNvPr>
          <p:cNvCxnSpPr>
            <a:cxnSpLocks/>
          </p:cNvCxnSpPr>
          <p:nvPr/>
        </p:nvCxnSpPr>
        <p:spPr>
          <a:xfrm>
            <a:off x="4761970" y="3217822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663B68B-1F42-956E-68DE-08A11924595B}"/>
              </a:ext>
            </a:extLst>
          </p:cNvPr>
          <p:cNvCxnSpPr>
            <a:cxnSpLocks/>
          </p:cNvCxnSpPr>
          <p:nvPr/>
        </p:nvCxnSpPr>
        <p:spPr>
          <a:xfrm flipH="1">
            <a:off x="7789795" y="3259881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B8DC6C-B490-90E7-2DD7-EDC065F5A074}"/>
              </a:ext>
            </a:extLst>
          </p:cNvPr>
          <p:cNvCxnSpPr>
            <a:cxnSpLocks/>
          </p:cNvCxnSpPr>
          <p:nvPr/>
        </p:nvCxnSpPr>
        <p:spPr>
          <a:xfrm flipH="1">
            <a:off x="6940578" y="3705002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9A64DE2D-4775-22CE-74BD-46CFC7C3DBD6}"/>
              </a:ext>
            </a:extLst>
          </p:cNvPr>
          <p:cNvCxnSpPr>
            <a:cxnSpLocks/>
          </p:cNvCxnSpPr>
          <p:nvPr/>
        </p:nvCxnSpPr>
        <p:spPr>
          <a:xfrm flipH="1">
            <a:off x="7789164" y="1628673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93267A10-28E7-5115-C8FC-DF28F5F2836A}"/>
              </a:ext>
            </a:extLst>
          </p:cNvPr>
          <p:cNvCxnSpPr>
            <a:cxnSpLocks/>
            <a:stCxn id="8" idx="2"/>
            <a:endCxn id="5" idx="2"/>
          </p:cNvCxnSpPr>
          <p:nvPr/>
        </p:nvCxnSpPr>
        <p:spPr>
          <a:xfrm rot="10800000" flipV="1">
            <a:off x="4707139" y="1735780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2ED1CD24-8073-6DC4-29B9-A28092250EEC}"/>
              </a:ext>
            </a:extLst>
          </p:cNvPr>
          <p:cNvCxnSpPr>
            <a:cxnSpLocks/>
            <a:stCxn id="8" idx="0"/>
            <a:endCxn id="6" idx="6"/>
          </p:cNvCxnSpPr>
          <p:nvPr/>
        </p:nvCxnSpPr>
        <p:spPr>
          <a:xfrm rot="16200000" flipH="1">
            <a:off x="4884285" y="2400355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408D0E7-3367-B1B8-D83A-D622D9033847}"/>
              </a:ext>
            </a:extLst>
          </p:cNvPr>
          <p:cNvSpPr txBox="1"/>
          <p:nvPr/>
        </p:nvSpPr>
        <p:spPr>
          <a:xfrm>
            <a:off x="5264093" y="2628757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003091-8B45-32A2-7BEE-353C5B88CD8B}"/>
              </a:ext>
            </a:extLst>
          </p:cNvPr>
          <p:cNvSpPr txBox="1"/>
          <p:nvPr/>
        </p:nvSpPr>
        <p:spPr>
          <a:xfrm>
            <a:off x="8443285" y="270469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79C557-C09D-7AFE-C900-1FEE02C49AE3}"/>
              </a:ext>
            </a:extLst>
          </p:cNvPr>
          <p:cNvSpPr txBox="1"/>
          <p:nvPr/>
        </p:nvSpPr>
        <p:spPr>
          <a:xfrm>
            <a:off x="7426415" y="63225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CC02CB-F4DC-0821-4DDD-D5B69126778F}"/>
              </a:ext>
            </a:extLst>
          </p:cNvPr>
          <p:cNvSpPr txBox="1"/>
          <p:nvPr/>
        </p:nvSpPr>
        <p:spPr>
          <a:xfrm>
            <a:off x="5840313" y="67672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9BF36C-9F38-B251-4AEF-0FFA814842D8}"/>
              </a:ext>
            </a:extLst>
          </p:cNvPr>
          <p:cNvSpPr txBox="1"/>
          <p:nvPr/>
        </p:nvSpPr>
        <p:spPr>
          <a:xfrm>
            <a:off x="4097052" y="4732316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A4F1D6-10B7-09F1-E12F-6266EB9BB579}"/>
              </a:ext>
            </a:extLst>
          </p:cNvPr>
          <p:cNvSpPr txBox="1"/>
          <p:nvPr/>
        </p:nvSpPr>
        <p:spPr>
          <a:xfrm>
            <a:off x="7347691" y="436023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135D0F8E-3467-F877-A53D-DC08D7EFACF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17420" y="3217822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881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Remaining transitions associated with environment dynamics</a:t>
            </a:r>
          </a:p>
        </p:txBody>
      </p:sp>
    </p:spTree>
    <p:extLst>
      <p:ext uri="{BB962C8B-B14F-4D97-AF65-F5344CB8AC3E}">
        <p14:creationId xmlns:p14="http://schemas.microsoft.com/office/powerpoint/2010/main" val="209974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  <p:sp>
        <p:nvSpPr>
          <p:cNvPr id="5" name="Explosion 2 4">
            <a:extLst>
              <a:ext uri="{FF2B5EF4-FFF2-40B4-BE49-F238E27FC236}">
                <a16:creationId xmlns:a16="http://schemas.microsoft.com/office/drawing/2014/main" id="{D8267751-0072-8670-ED98-BE733E587014}"/>
              </a:ext>
            </a:extLst>
          </p:cNvPr>
          <p:cNvSpPr/>
          <p:nvPr/>
        </p:nvSpPr>
        <p:spPr>
          <a:xfrm>
            <a:off x="8894699" y="1788244"/>
            <a:ext cx="3297301" cy="3687732"/>
          </a:xfrm>
          <a:prstGeom prst="irregularSeal2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Assign transition probabilities, starting with (s1, a1)</a:t>
            </a:r>
          </a:p>
        </p:txBody>
      </p:sp>
    </p:spTree>
    <p:extLst>
      <p:ext uri="{BB962C8B-B14F-4D97-AF65-F5344CB8AC3E}">
        <p14:creationId xmlns:p14="http://schemas.microsoft.com/office/powerpoint/2010/main" val="82592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as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Actions: Orange (a1), Blue (a2)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P(s1 | s1,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P(s2 | s1, a1) = 1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P(s3 | s1,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P(s4 | s1,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P(s5 | s1, a1)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P(s6 | s1, a1) = 0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  <p:sp>
        <p:nvSpPr>
          <p:cNvPr id="44" name="Explosion 2 43">
            <a:extLst>
              <a:ext uri="{FF2B5EF4-FFF2-40B4-BE49-F238E27FC236}">
                <a16:creationId xmlns:a16="http://schemas.microsoft.com/office/drawing/2014/main" id="{AB9DA729-F584-B58B-6165-63356C6D0433}"/>
              </a:ext>
            </a:extLst>
          </p:cNvPr>
          <p:cNvSpPr/>
          <p:nvPr/>
        </p:nvSpPr>
        <p:spPr>
          <a:xfrm>
            <a:off x="8894699" y="1788244"/>
            <a:ext cx="3297301" cy="3687732"/>
          </a:xfrm>
          <a:prstGeom prst="irregularSeal2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Now: taking a2 (do nothing) in s1</a:t>
            </a:r>
          </a:p>
        </p:txBody>
      </p:sp>
    </p:spTree>
    <p:extLst>
      <p:ext uri="{BB962C8B-B14F-4D97-AF65-F5344CB8AC3E}">
        <p14:creationId xmlns:p14="http://schemas.microsoft.com/office/powerpoint/2010/main" val="3370244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Transporter as 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Actions: Orange (a1), Blue (a2)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P(s1 | s1, a2) = 0.8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P(s2 | s1, a2)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P(s3 | s1, a2)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P(s4 | s1, a2) = 0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P(s5 | s1, a2) = 0.1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P(s6 | s1, a2) = 0.1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Orange = use transporter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Blue = do nothing</a:t>
            </a:r>
          </a:p>
        </p:txBody>
      </p:sp>
      <p:sp>
        <p:nvSpPr>
          <p:cNvPr id="36" name="Explosion 2 35">
            <a:extLst>
              <a:ext uri="{FF2B5EF4-FFF2-40B4-BE49-F238E27FC236}">
                <a16:creationId xmlns:a16="http://schemas.microsoft.com/office/drawing/2014/main" id="{F56B3C66-1CC2-13A0-8BDE-D57DFE0201F7}"/>
              </a:ext>
            </a:extLst>
          </p:cNvPr>
          <p:cNvSpPr/>
          <p:nvPr/>
        </p:nvSpPr>
        <p:spPr>
          <a:xfrm>
            <a:off x="8894699" y="1788244"/>
            <a:ext cx="3297301" cy="3687732"/>
          </a:xfrm>
          <a:prstGeom prst="irregularSeal2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Now: taking a2 (do nothing) in s1</a:t>
            </a:r>
          </a:p>
        </p:txBody>
      </p:sp>
    </p:spTree>
    <p:extLst>
      <p:ext uri="{BB962C8B-B14F-4D97-AF65-F5344CB8AC3E}">
        <p14:creationId xmlns:p14="http://schemas.microsoft.com/office/powerpoint/2010/main" val="206297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25408</TotalTime>
  <Words>2573</Words>
  <Application>Microsoft Macintosh PowerPoint</Application>
  <PresentationFormat>Widescreen</PresentationFormat>
  <Paragraphs>635</Paragraphs>
  <Slides>36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Calibri</vt:lpstr>
      <vt:lpstr>Cambria Math</vt:lpstr>
      <vt:lpstr>Century Gothic</vt:lpstr>
      <vt:lpstr>Impact</vt:lpstr>
      <vt:lpstr>Playfair Display Bold</vt:lpstr>
      <vt:lpstr>Raleway</vt:lpstr>
      <vt:lpstr>Raleway SemiBold</vt:lpstr>
      <vt:lpstr>Times New Roman</vt:lpstr>
      <vt:lpstr>Office Theme</vt:lpstr>
      <vt:lpstr>CS 295A/395D: Artificial Intelligence</vt:lpstr>
      <vt:lpstr>Recall: MDPs</vt:lpstr>
      <vt:lpstr>Recall: LTL Example</vt:lpstr>
      <vt:lpstr>LTL Exercises</vt:lpstr>
      <vt:lpstr>PowerPoint Presentation</vt:lpstr>
      <vt:lpstr>LTL Exercises</vt:lpstr>
      <vt:lpstr>LTL Exercises</vt:lpstr>
      <vt:lpstr>Transporter as MDP</vt:lpstr>
      <vt:lpstr>Transporter as MDP</vt:lpstr>
      <vt:lpstr>Transporter as MDP</vt:lpstr>
      <vt:lpstr>Transporter as MDP</vt:lpstr>
      <vt:lpstr>Transporter as MDP</vt:lpstr>
      <vt:lpstr>Transporter as MDP</vt:lpstr>
      <vt:lpstr>Transporter as MDP</vt:lpstr>
      <vt:lpstr>Transporter as MDP</vt:lpstr>
      <vt:lpstr>PowerPoint Presentation</vt:lpstr>
      <vt:lpstr>MDPs vs RL</vt:lpstr>
      <vt:lpstr>Transporter as MDP</vt:lpstr>
      <vt:lpstr>What does it mean to be in a particular state?</vt:lpstr>
      <vt:lpstr>Transporter as MDP</vt:lpstr>
      <vt:lpstr>Transporter as MDP</vt:lpstr>
      <vt:lpstr>Transporter Policy</vt:lpstr>
      <vt:lpstr>Transporter Policy</vt:lpstr>
      <vt:lpstr>Transporter Policy</vt:lpstr>
      <vt:lpstr>Transporter Policy</vt:lpstr>
      <vt:lpstr>Transporter Policy</vt:lpstr>
      <vt:lpstr>Transporter Policy</vt:lpstr>
      <vt:lpstr>Transporter Policy</vt:lpstr>
      <vt:lpstr>Transporter Policy</vt:lpstr>
      <vt:lpstr>Transporter Policy</vt:lpstr>
      <vt:lpstr>Transporter Policy</vt:lpstr>
      <vt:lpstr>PowerPoint Presentation</vt:lpstr>
      <vt:lpstr>Value Functions</vt:lpstr>
      <vt:lpstr>“Policy Evaluation” : Inferring the value function</vt:lpstr>
      <vt:lpstr>Exercise at home:   Finish assigning transition probabilities  and compute the value of s1 after 3 iterations  for the transporter problem</vt:lpstr>
      <vt:lpstr>Given two policies, how do we compare?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340</cp:revision>
  <cp:lastPrinted>2022-04-20T10:24:35Z</cp:lastPrinted>
  <dcterms:created xsi:type="dcterms:W3CDTF">2021-08-30T08:24:49Z</dcterms:created>
  <dcterms:modified xsi:type="dcterms:W3CDTF">2022-05-02T15:37:06Z</dcterms:modified>
</cp:coreProperties>
</file>